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8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2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57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2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5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6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6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9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IrinaRaski/VK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31091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«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325091"/>
            <a:ext cx="8791575" cy="3009207"/>
          </a:xfrm>
        </p:spPr>
        <p:txBody>
          <a:bodyPr>
            <a:normAutofit fontScale="70000" lnSpcReduction="20000"/>
          </a:bodyPr>
          <a:lstStyle/>
          <a:p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«Прогнозирование конечных свойств </a:t>
            </a:r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новых</a:t>
            </a:r>
          </a:p>
          <a:p>
            <a:pPr algn="ctr"/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материалов (композиционных материалов</a:t>
            </a:r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sz="2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</a:t>
            </a:r>
            <a:r>
              <a:rPr lang="ru-RU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Раски</a:t>
            </a:r>
            <a:r>
              <a:rPr lang="ru-RU" sz="2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Ирина Геннадьевна</a:t>
            </a:r>
            <a:endParaRPr lang="ru-RU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79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8866" y="399732"/>
            <a:ext cx="5467985" cy="5011853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1419" y="399732"/>
            <a:ext cx="5503026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53439" y="1920001"/>
            <a:ext cx="10401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моделей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машинного обучения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производились для двух параметров: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«Модуль упругости при растяжении» и «Прочность при растяжении».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5993" y="2947312"/>
            <a:ext cx="64035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0"/>
              </a:spcAft>
              <a:tabLst>
                <a:tab pos="3227705" algn="l"/>
              </a:tabLs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прогноза каждого из параметров использованы следующие модели: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Линейная регрессия (LinearRegression)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ближайших соседей (KNeighborsRegressor)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Метод опорных векторов (SVR);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Регрессия дерева решений 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(DecisionTreeRegressor);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Случайный лес (RandomForestRegressor),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Градиентный бустинг (GradientBoostingRegressor),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Стохастический градиентный спуск (SGDRegressor),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Нейронная сеть.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42611" y="2893452"/>
            <a:ext cx="555290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Выборка по каждому из параметров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была разделена на обучающую (70%) и тестовую (30%).</a:t>
            </a: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оценки качества модели использовались следующие метрики: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коэффициент детерминации (R2);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средняя абсолютная ошибка (MAE);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среднеквадратичная ошибка (MSE);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корень из среднеквадратичной ошибки (RMSE);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средняя абсолютная ошибка в процентах (MAPE).</a:t>
            </a:r>
          </a:p>
        </p:txBody>
      </p:sp>
    </p:spTree>
    <p:extLst>
      <p:ext uri="{BB962C8B-B14F-4D97-AF65-F5344CB8AC3E}">
        <p14:creationId xmlns:p14="http://schemas.microsoft.com/office/powerpoint/2010/main" val="14009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ru-RU" b="1" dirty="0"/>
              <a:t> </a:t>
            </a:r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22465" y="1928590"/>
            <a:ext cx="10291157" cy="13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рамках тестирования модели проведено сравнение расчетов показателей на датасете: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без удаления выбросов;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 удалением выбросов по методу стандартных отклонений (Z-</a:t>
            </a:r>
            <a:r>
              <a:rPr lang="ru-RU" sz="14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 удалением выбросов по методу межквартильных расстояний (IQR).</a:t>
            </a:r>
          </a:p>
        </p:txBody>
      </p:sp>
    </p:spTree>
    <p:extLst>
      <p:ext uri="{BB962C8B-B14F-4D97-AF65-F5344CB8AC3E}">
        <p14:creationId xmlns:p14="http://schemas.microsoft.com/office/powerpoint/2010/main" val="3095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109734"/>
            <a:ext cx="4100754" cy="1901825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5423" y="4223114"/>
            <a:ext cx="2677795" cy="198818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5018" y="1643723"/>
            <a:ext cx="37907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без удаления выбросов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158194" y="1081212"/>
            <a:ext cx="395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стандартных отклонений (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Z-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score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157234" y="2109734"/>
            <a:ext cx="4034765" cy="191262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157234" y="4223114"/>
            <a:ext cx="2770881" cy="207059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100754" y="2109734"/>
            <a:ext cx="4008756" cy="191262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4031804" y="4272020"/>
            <a:ext cx="2801258" cy="20216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41923" y="1098395"/>
            <a:ext cx="4134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 удалением выбросов по методу межквартильных расстояний (IQR)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29242" y="379009"/>
            <a:ext cx="10825943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модели для показателя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упругости при растяжении, ГПа».</a:t>
            </a:r>
          </a:p>
        </p:txBody>
      </p:sp>
    </p:spTree>
    <p:extLst>
      <p:ext uri="{BB962C8B-B14F-4D97-AF65-F5344CB8AC3E}">
        <p14:creationId xmlns:p14="http://schemas.microsoft.com/office/powerpoint/2010/main" val="16597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Ирина\AppData\Local\Microsoft\Windows\INetCache\Content.MSO\7336E672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8" y="100729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C:\Users\Ирина\AppData\Local\Microsoft\Windows\INetCache\Content.MSO\71187F5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1" y="250696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Ирина\AppData\Local\Microsoft\Windows\INetCache\Content.MSO\808631DE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0" y="392936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Ирина\AppData\Local\Microsoft\Windows\INetCache\Content.MSO\ED2C199C.t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46" y="2462088"/>
            <a:ext cx="5075555" cy="143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98A5E0A.t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17" y="3897823"/>
            <a:ext cx="511821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7E6D12A8.tmp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56" y="5216911"/>
            <a:ext cx="5057140" cy="14300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839585" y="283691"/>
            <a:ext cx="10249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Графики обучения моделей для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параметра «Модуль упругости при растяжении, ГПа» с удалением выбросов по методу с удалением выбросов по методу межквартильных расстояний (IQR)</a:t>
            </a:r>
          </a:p>
        </p:txBody>
      </p:sp>
      <p:sp>
        <p:nvSpPr>
          <p:cNvPr id="12" name="AutoShape 5" descr="x+4fsGae6zybgAAAABJRU5ErkJggg== (822×233)"/>
          <p:cNvSpPr>
            <a:spLocks noChangeAspect="1" noChangeArrowheads="1"/>
          </p:cNvSpPr>
          <p:nvPr/>
        </p:nvSpPr>
        <p:spPr bwMode="auto">
          <a:xfrm>
            <a:off x="106680" y="345994"/>
            <a:ext cx="7225145" cy="17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 descr="C:\Users\Ирина\AppData\Local\Microsoft\Windows\INetCache\Content.MSO\BB223073.tmp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38" y="1023814"/>
            <a:ext cx="4955769" cy="141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0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487678" y="1015110"/>
            <a:ext cx="4275513" cy="12266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45869" y="368779"/>
            <a:ext cx="11216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нейронной сети с удалением выбросов по методу с удалением выбросов по методу межквартильных расстояний (IQR)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77" y="2325717"/>
            <a:ext cx="3826627" cy="382954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3172692" y="2325717"/>
            <a:ext cx="2770909" cy="224181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43032" y="2392219"/>
            <a:ext cx="3897113" cy="388773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6"/>
          <a:stretch>
            <a:fillRect/>
          </a:stretch>
        </p:blipFill>
        <p:spPr>
          <a:xfrm>
            <a:off x="9113698" y="1775408"/>
            <a:ext cx="2582309" cy="30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43396" y="165945"/>
            <a:ext cx="883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модели для показателя «Прочность при растяжении, МПа».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854014"/>
            <a:ext cx="37907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без удаления выбросов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58441" y="854014"/>
            <a:ext cx="395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стандартных отклонений (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Z-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score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34353" y="854014"/>
            <a:ext cx="4134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 удалением выбросов по методу межквартильных расстояний (IQR)</a:t>
            </a:r>
            <a:endParaRPr lang="ru-RU" sz="16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80078"/>
            <a:ext cx="4073525" cy="200642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80242" y="3808082"/>
            <a:ext cx="2887402" cy="193865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4073525" y="1780077"/>
            <a:ext cx="3936232" cy="2006427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81457" y="3903967"/>
            <a:ext cx="2942549" cy="184277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009757" y="1775806"/>
            <a:ext cx="4058792" cy="201069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7"/>
          <a:stretch>
            <a:fillRect/>
          </a:stretch>
        </p:blipFill>
        <p:spPr>
          <a:xfrm>
            <a:off x="8009757" y="3808082"/>
            <a:ext cx="2882900" cy="19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Ирина\AppData\Local\Microsoft\Windows\INetCache\Content.MSO\D58F16F6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6" y="999637"/>
            <a:ext cx="4963795" cy="14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C:\Users\Ирина\AppData\Local\Microsoft\Windows\INetCache\Content.MSO\879FF674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5" y="2417595"/>
            <a:ext cx="4963795" cy="142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Ирина\AppData\Local\Microsoft\Windows\INetCache\Content.MSO\5AA4C8A2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5" y="3841029"/>
            <a:ext cx="4991735" cy="138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Ирина\AppData\Local\Microsoft\Windows\INetCache\Content.MSO\806C1100.t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1025040"/>
            <a:ext cx="5208212" cy="14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558C9F0E.t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2381164"/>
            <a:ext cx="5271770" cy="14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10276E4C.tmp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3789830"/>
            <a:ext cx="5355590" cy="148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Ирина\AppData\Local\Microsoft\Windows\INetCache\Content.MSO\CA64863A.tmp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86" y="5149764"/>
            <a:ext cx="5307388" cy="12545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39585" y="283691"/>
            <a:ext cx="10249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Графики обучения моделей для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параметра «Прочность при растяжении, МПа» с удалением выбросов по методу с удалением выбросов по методу межквартильных расстояний (IQR)</a:t>
            </a:r>
          </a:p>
        </p:txBody>
      </p:sp>
    </p:spTree>
    <p:extLst>
      <p:ext uri="{BB962C8B-B14F-4D97-AF65-F5344CB8AC3E}">
        <p14:creationId xmlns:p14="http://schemas.microsoft.com/office/powerpoint/2010/main" val="27931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0320" y="103501"/>
            <a:ext cx="102024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Поиск гиперпараметров модели с помощью поиска по сетке с перекрестной </a:t>
            </a:r>
            <a:r>
              <a:rPr lang="ru-RU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проверкой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1502" y="611332"/>
            <a:ext cx="3407785" cy="280519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022677" y="2406019"/>
            <a:ext cx="6120130" cy="70993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5022677" y="2847228"/>
            <a:ext cx="6120130" cy="107696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22677" y="3605004"/>
            <a:ext cx="6120130" cy="95313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5080867" y="4507934"/>
            <a:ext cx="6203257" cy="96012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5022677" y="534465"/>
            <a:ext cx="6120130" cy="157543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8"/>
          <a:stretch>
            <a:fillRect/>
          </a:stretch>
        </p:blipFill>
        <p:spPr>
          <a:xfrm>
            <a:off x="5022677" y="1762450"/>
            <a:ext cx="6203257" cy="78359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9"/>
          <a:stretch>
            <a:fillRect/>
          </a:stretch>
        </p:blipFill>
        <p:spPr>
          <a:xfrm>
            <a:off x="5022677" y="5174865"/>
            <a:ext cx="6178320" cy="87693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10"/>
          <a:srcRect t="1149" r="1902" b="3737"/>
          <a:stretch/>
        </p:blipFill>
        <p:spPr bwMode="auto">
          <a:xfrm>
            <a:off x="-23148" y="3503101"/>
            <a:ext cx="4962698" cy="2801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19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2124" y="257386"/>
            <a:ext cx="1099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нейронной сети с удалением выбросов по методу с удалением выбросов по методу межквартильных расстояний (IQR)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5637" y="1177521"/>
            <a:ext cx="4715249" cy="438369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60031" y="1086081"/>
            <a:ext cx="4895649" cy="45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конечные свойства получаемых композиционных материалов при помощи: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алгоритмов машинного обучения, определяющих значения: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растяжении, ГПа;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растяжении,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МПа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сети, которая будет рекомендовать: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матрица-наполнитель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67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2880" y="25187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1964620"/>
            <a:ext cx="4862932" cy="21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41172" y="2878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Общие </a:t>
            </a:r>
            <a:r>
              <a:rPr lang="ru-RU" altLang="ru-RU" b="1" i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результаты обучения </a:t>
            </a:r>
            <a:r>
              <a:rPr lang="ru-RU" altLang="ru-RU" b="1" i="1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моделей</a:t>
            </a:r>
            <a:endParaRPr lang="ru-RU" altLang="ru-RU" sz="2400" b="1" i="1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33554"/>
            <a:ext cx="583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для показателя 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«Модуль упругости при растяжении»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98688" y="1133554"/>
            <a:ext cx="519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для показателя 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«Прочность при </a:t>
            </a: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растяжении»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t="29895"/>
          <a:stretch/>
        </p:blipFill>
        <p:spPr bwMode="auto">
          <a:xfrm>
            <a:off x="6015528" y="1953921"/>
            <a:ext cx="5495919" cy="1886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l="-330" t="12539" r="38107" b="81448"/>
          <a:stretch/>
        </p:blipFill>
        <p:spPr bwMode="auto">
          <a:xfrm>
            <a:off x="6467302" y="3818890"/>
            <a:ext cx="4588625" cy="395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53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81396" y="1836943"/>
            <a:ext cx="10274531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Данные для построения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нейронной сети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были очищены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выбросов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методу межквартильных расстояний (IQR) 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разделены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обучающую и тестовую выборки.</a:t>
            </a:r>
          </a:p>
        </p:txBody>
      </p:sp>
    </p:spTree>
    <p:extLst>
      <p:ext uri="{BB962C8B-B14F-4D97-AF65-F5344CB8AC3E}">
        <p14:creationId xmlns:p14="http://schemas.microsoft.com/office/powerpoint/2010/main" val="34351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3295" y="2319251"/>
            <a:ext cx="4291343" cy="3809799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3296" y="7027"/>
            <a:ext cx="3143885" cy="210629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44639" y="2319252"/>
            <a:ext cx="3992635" cy="378486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4397432" y="7028"/>
            <a:ext cx="3023164" cy="231222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6"/>
          <a:stretch>
            <a:fillRect/>
          </a:stretch>
        </p:blipFill>
        <p:spPr>
          <a:xfrm>
            <a:off x="8520847" y="0"/>
            <a:ext cx="3060065" cy="240785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7"/>
          <a:stretch>
            <a:fillRect/>
          </a:stretch>
        </p:blipFill>
        <p:spPr>
          <a:xfrm>
            <a:off x="8437274" y="2319251"/>
            <a:ext cx="3663429" cy="3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4163" y="88524"/>
            <a:ext cx="2600354" cy="2413608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318" y="2502132"/>
            <a:ext cx="4319213" cy="375259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4866264" y="72953"/>
            <a:ext cx="2668270" cy="244475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7542962" y="1440670"/>
            <a:ext cx="4454525" cy="48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ru-RU" b="1" dirty="0"/>
              <a:t> </a:t>
            </a:r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4" y="2057710"/>
            <a:ext cx="7542185" cy="37653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33" y="2290466"/>
            <a:ext cx="3660885" cy="31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удаленного репозитория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120" y="18783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" indent="34163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Репозиторий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создан на github.com по адресу: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07950" indent="341630" algn="just">
              <a:lnSpc>
                <a:spcPct val="150000"/>
              </a:lnSpc>
              <a:spcAft>
                <a:spcPts val="0"/>
              </a:spcAft>
            </a:pPr>
            <a:r>
              <a:rPr lang="ru-RU" u="sng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https://github.com/IrinaRaski/VKR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73331" y="24356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Рисунок 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31" y="2892829"/>
            <a:ext cx="5524269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21896" y="5689060"/>
            <a:ext cx="23791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профиль на github.com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2284" y="19784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8" name="Рисунок 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92" y="2892829"/>
            <a:ext cx="5593792" cy="27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81005" y="5732856"/>
            <a:ext cx="21671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commit приложения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1475" y="2967335"/>
            <a:ext cx="9725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i="1" spc="-5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БЛАГОДАРЮ ЗА ВНИМАНИЕ 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8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604048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 свойствами композитов сформирован путем объединения по индексу (тип - объединения INNER) двух документов в формате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xslx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«X_bp.xlsx» (1024 строки и 11 столбцов);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«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nup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xlsx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(1041 строка и 4 столбца)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2197" y="3449782"/>
            <a:ext cx="6120130" cy="198374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68617" y="5544213"/>
            <a:ext cx="56328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Объем выборки составил 1023 строки и 13 столбцов.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80" y="2909974"/>
            <a:ext cx="3771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и предобработка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97280" y="13885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1" y="2194560"/>
            <a:ext cx="6096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369374" y="1737360"/>
            <a:ext cx="26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писательная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статистика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297839" y="1825228"/>
            <a:ext cx="4412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наличия пропусков и дубликатов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297839" y="2282428"/>
            <a:ext cx="1666875" cy="64770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913485" y="2282428"/>
            <a:ext cx="2781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4370" y="334879"/>
            <a:ext cx="191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выбросов</a:t>
            </a:r>
          </a:p>
        </p:txBody>
      </p:sp>
      <p:pic>
        <p:nvPicPr>
          <p:cNvPr id="3" name="Рисунок 2" descr="C:\Users\Ирина\AppData\Local\Microsoft\Windows\INetCache\Content.MSO\4E51149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3" y="806643"/>
            <a:ext cx="4077701" cy="51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-94210" y="6001788"/>
            <a:ext cx="54808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Гистограммы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распределения каждой из переменной, диаграммы ящика с усами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44588" y="704211"/>
            <a:ext cx="5303522" cy="50870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036100" y="6001787"/>
            <a:ext cx="259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Попарные графиков рассеяния точек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4522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02" y="374134"/>
            <a:ext cx="423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Преобразование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данных (нормализация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5247" y="743466"/>
            <a:ext cx="6867409" cy="5487565"/>
          </a:xfrm>
          <a:prstGeom prst="rect">
            <a:avLst/>
          </a:prstGeom>
        </p:spPr>
      </p:pic>
      <p:pic>
        <p:nvPicPr>
          <p:cNvPr id="4" name="Рисунок 3" descr="C:\Users\Ирина\AppData\Local\Microsoft\Windows\INetCache\Content.MSO\D1330612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11" y="374134"/>
            <a:ext cx="4329142" cy="54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7124633" y="5868785"/>
            <a:ext cx="4987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Гистограммы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распределения каждой из переменной, диаграммы ящика с усами (после нормализации)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424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124" y="276690"/>
            <a:ext cx="261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Корреляционный</a:t>
            </a:r>
            <a:r>
              <a:rPr lang="ru-RU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09193" y="794125"/>
            <a:ext cx="6587403" cy="54858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96596" y="5245024"/>
            <a:ext cx="38986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Параметры датасета не имеют чётко выраженной зависимости, корреляция между всеми параметрами  слабая.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686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" y="1371600"/>
            <a:ext cx="5003050" cy="33569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57" y="277957"/>
            <a:ext cx="5289445" cy="23987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458" y="2676698"/>
            <a:ext cx="5289445" cy="345168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6473" y="442944"/>
            <a:ext cx="464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Функции для поиска и удаления выбросов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915" t="2188" b="1"/>
          <a:stretch/>
        </p:blipFill>
        <p:spPr bwMode="auto">
          <a:xfrm>
            <a:off x="658465" y="674254"/>
            <a:ext cx="4246043" cy="1736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7507" y="195418"/>
            <a:ext cx="3398366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Поиск и удаление выбросов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2133"/>
          <a:stretch/>
        </p:blipFill>
        <p:spPr bwMode="auto">
          <a:xfrm>
            <a:off x="658464" y="2418950"/>
            <a:ext cx="4246043" cy="54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C:\Users\Ирина\AppData\Local\Microsoft\Windows\INetCache\Content.MSO\62E6DFF0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42" y="2976081"/>
            <a:ext cx="3297312" cy="10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CF7D7B7E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9" y="4062027"/>
            <a:ext cx="3290726" cy="10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67E1343C.tm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1" y="5169699"/>
            <a:ext cx="3343763" cy="101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Ирина\AppData\Local\Microsoft\Windows\INetCache\Content.MSO\53AA71AA.tmp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05" y="195418"/>
            <a:ext cx="3699698" cy="12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C:\Users\Ирина\AppData\Local\Microsoft\Windows\INetCache\Content.MSO\9FA78748.tmp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7" y="1425592"/>
            <a:ext cx="3699700" cy="114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Ирина\AppData\Local\Microsoft\Windows\INetCache\Content.MSO\AA0F9496.tmp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11" y="2556858"/>
            <a:ext cx="3724796" cy="115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C:\Users\Ирина\AppData\Local\Microsoft\Windows\INetCache\Content.MSO\D8986514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6" y="3712372"/>
            <a:ext cx="3699701" cy="114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Ирина\AppData\Local\Microsoft\Windows\INetCache\Content.MSO\A9675042.tmp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71" y="4855413"/>
            <a:ext cx="3832170" cy="121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Ирина\AppData\Local\Microsoft\Windows\INetCache\Content.MSO\729519A0.tmp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205788"/>
            <a:ext cx="3366309" cy="121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C:\Users\Ирина\AppData\Local\Microsoft\Windows\INetCache\Content.MSO\34BCD0AE.tmp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1425592"/>
            <a:ext cx="3406450" cy="120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C:\Users\Ирина\AppData\Local\Microsoft\Windows\INetCache\Content.MSO\F3CDB0EC.tmp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79" y="2626821"/>
            <a:ext cx="3324050" cy="108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C:\Users\Ирина\AppData\Local\Microsoft\Windows\INetCache\Content.MSO\C61801DA.tmp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3712326"/>
            <a:ext cx="3366309" cy="114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C:\Users\Ирина\AppData\Local\Microsoft\Windows\INetCache\Content.MSO\644CF6F8.tmp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12" y="4878881"/>
            <a:ext cx="3341717" cy="1225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0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</TotalTime>
  <Words>642</Words>
  <Application>Microsoft Office PowerPoint</Application>
  <PresentationFormat>Широкоэкранный</PresentationFormat>
  <Paragraphs>81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Times New Roman</vt:lpstr>
      <vt:lpstr>Ретро</vt:lpstr>
      <vt:lpstr>ВЫПУСКНАЯ КВАЛИФИКАЦИОННАЯ РАБОТА по курсу «Data Science PRO»</vt:lpstr>
      <vt:lpstr>Постановка задачи</vt:lpstr>
      <vt:lpstr>Исходные данные</vt:lpstr>
      <vt:lpstr>Разведочный анализ и предобработка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и обучение модели</vt:lpstr>
      <vt:lpstr>Тестирование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Нейронная сеть</vt:lpstr>
      <vt:lpstr>Презентация PowerPoint</vt:lpstr>
      <vt:lpstr>Презентация PowerPoint</vt:lpstr>
      <vt:lpstr>Разработка приложения</vt:lpstr>
      <vt:lpstr>Создание удаленного репозитория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по курсу «Data Science PRO»</dc:title>
  <dc:creator>Ирина</dc:creator>
  <cp:lastModifiedBy>Ирина</cp:lastModifiedBy>
  <cp:revision>15</cp:revision>
  <dcterms:created xsi:type="dcterms:W3CDTF">2024-02-02T23:20:51Z</dcterms:created>
  <dcterms:modified xsi:type="dcterms:W3CDTF">2024-02-03T03:21:43Z</dcterms:modified>
</cp:coreProperties>
</file>